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1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6" r:id="rId3"/>
    <p:sldId id="257" r:id="rId4"/>
    <p:sldId id="258" r:id="rId5"/>
    <p:sldId id="259" r:id="rId6"/>
    <p:sldId id="267" r:id="rId7"/>
    <p:sldId id="260" r:id="rId8"/>
    <p:sldId id="261" r:id="rId9"/>
    <p:sldId id="268" r:id="rId10"/>
    <p:sldId id="269" r:id="rId11"/>
    <p:sldId id="263" r:id="rId12"/>
    <p:sldId id="273" r:id="rId13"/>
    <p:sldId id="264" r:id="rId14"/>
    <p:sldId id="271" r:id="rId15"/>
    <p:sldId id="265" r:id="rId16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0000"/>
    <a:srgbClr val="FF0000"/>
    <a:srgbClr val="FFFFFF"/>
    <a:srgbClr val="A80000"/>
    <a:srgbClr val="3F695F"/>
    <a:srgbClr val="5C9A8B"/>
    <a:srgbClr val="7FB3A7"/>
    <a:srgbClr val="DFEC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78" autoAdjust="0"/>
    <p:restoredTop sz="94610"/>
  </p:normalViewPr>
  <p:slideViewPr>
    <p:cSldViewPr snapToGrid="0" snapToObjects="1">
      <p:cViewPr>
        <p:scale>
          <a:sx n="50" d="100"/>
          <a:sy n="50" d="100"/>
        </p:scale>
        <p:origin x="1517" y="6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7804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202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0564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789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388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80000">
              <a:alpha val="84706"/>
            </a:srgbClr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5916418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40819" y="830862"/>
            <a:ext cx="7477601" cy="38328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Pentingnya Strategi Pertahanan dan Keamanan bagi Indonesia</a:t>
            </a:r>
            <a:endParaRPr lang="en-US" sz="6036" dirty="0"/>
          </a:p>
        </p:txBody>
      </p:sp>
      <p:sp>
        <p:nvSpPr>
          <p:cNvPr id="9" name="Text 5"/>
          <p:cNvSpPr/>
          <p:nvPr/>
        </p:nvSpPr>
        <p:spPr>
          <a:xfrm>
            <a:off x="1010900" y="5594561"/>
            <a:ext cx="4729664" cy="9257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62"/>
              </a:lnSpc>
              <a:buNone/>
            </a:pPr>
            <a:endParaRPr lang="en-US" sz="2400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ADB56FD3-A03C-F3A1-EB67-A6B5F2186681}"/>
              </a:ext>
            </a:extLst>
          </p:cNvPr>
          <p:cNvSpPr/>
          <p:nvPr/>
        </p:nvSpPr>
        <p:spPr>
          <a:xfrm>
            <a:off x="1010900" y="6442065"/>
            <a:ext cx="7477601" cy="12618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M. Farid Aqsha Ramadhan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Kanit" pitchFamily="34" charset="0"/>
                <a:ea typeface="Kanit" pitchFamily="34" charset="-122"/>
              </a:rPr>
              <a:t>2055301070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EFA08F-92A7-2D90-6945-C62B426D0C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45" t="-3669" r="37779" b="3669"/>
          <a:stretch/>
        </p:blipFill>
        <p:spPr>
          <a:xfrm>
            <a:off x="7554678" y="-350520"/>
            <a:ext cx="7075722" cy="85801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8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3148313"/>
            <a:ext cx="14630400" cy="508128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293739" y="820763"/>
            <a:ext cx="10042922" cy="1321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203"/>
              </a:lnSpc>
              <a:buNone/>
            </a:pPr>
            <a:r>
              <a:rPr lang="en-US" sz="4162" dirty="0">
                <a:solidFill>
                  <a:schemeClr val="bg1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Penguatan Koordinasi dan Sinergitas Antar Lembaga </a:t>
            </a:r>
            <a:r>
              <a:rPr lang="en-US" sz="4162" dirty="0" err="1">
                <a:solidFill>
                  <a:schemeClr val="bg1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Terkait</a:t>
            </a:r>
            <a:r>
              <a:rPr lang="en-US" sz="4162" dirty="0">
                <a:solidFill>
                  <a:schemeClr val="bg1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 (Cont.)</a:t>
            </a:r>
            <a:endParaRPr lang="en-US" sz="4162" dirty="0">
              <a:solidFill>
                <a:schemeClr val="bg1"/>
              </a:solidFill>
            </a:endParaRPr>
          </a:p>
        </p:txBody>
      </p:sp>
      <p:sp>
        <p:nvSpPr>
          <p:cNvPr id="5" name="Shape 3"/>
          <p:cNvSpPr/>
          <p:nvPr/>
        </p:nvSpPr>
        <p:spPr>
          <a:xfrm>
            <a:off x="1261640" y="4094901"/>
            <a:ext cx="475655" cy="528638"/>
          </a:xfrm>
          <a:prstGeom prst="roundRect">
            <a:avLst>
              <a:gd name="adj" fmla="val 20003"/>
            </a:avLst>
          </a:prstGeom>
          <a:solidFill>
            <a:srgbClr val="B80000">
              <a:alpha val="80000"/>
            </a:srgbClr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451246" y="4094901"/>
            <a:ext cx="96441" cy="3964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2"/>
              </a:lnSpc>
              <a:buNone/>
            </a:pPr>
            <a:r>
              <a:rPr lang="en-US" sz="2497" dirty="0">
                <a:solidFill>
                  <a:schemeClr val="bg1"/>
                </a:solidFill>
                <a:latin typeface="Kanit" pitchFamily="34" charset="0"/>
                <a:ea typeface="Kanit" pitchFamily="34" charset="-122"/>
              </a:rPr>
              <a:t>3</a:t>
            </a:r>
            <a:endParaRPr lang="en-US" sz="2497" dirty="0">
              <a:solidFill>
                <a:schemeClr val="bg1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1926901" y="4143639"/>
            <a:ext cx="3049680" cy="528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01"/>
              </a:lnSpc>
              <a:buNone/>
            </a:pPr>
            <a:r>
              <a:rPr lang="en-US" sz="2800" b="1" dirty="0" err="1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Sinergi</a:t>
            </a:r>
            <a:r>
              <a:rPr lang="en-US" sz="2800" b="1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 </a:t>
            </a:r>
            <a:r>
              <a:rPr lang="en-US" sz="2800" b="1" dirty="0" err="1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Operasional</a:t>
            </a:r>
            <a:endParaRPr lang="en-US" sz="2800" b="1" dirty="0"/>
          </a:p>
        </p:txBody>
      </p:sp>
      <p:sp>
        <p:nvSpPr>
          <p:cNvPr id="8" name="Text 6"/>
          <p:cNvSpPr/>
          <p:nvPr/>
        </p:nvSpPr>
        <p:spPr>
          <a:xfrm>
            <a:off x="1926901" y="4600840"/>
            <a:ext cx="4228862" cy="20295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64"/>
              </a:lnSpc>
              <a:buNone/>
            </a:pPr>
            <a:r>
              <a:rPr lang="en-US" sz="1665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Peningkatan</a:t>
            </a:r>
            <a:r>
              <a:rPr lang="en-US" sz="1665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665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sinergi</a:t>
            </a:r>
            <a:r>
              <a:rPr lang="en-US" sz="1665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665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operasional</a:t>
            </a:r>
            <a:r>
              <a:rPr lang="en-US" sz="1665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665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dalam</a:t>
            </a:r>
            <a:r>
              <a:rPr lang="en-US" sz="1665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665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berbagi</a:t>
            </a:r>
            <a:r>
              <a:rPr lang="en-US" sz="1665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665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sumber</a:t>
            </a:r>
            <a:r>
              <a:rPr lang="en-US" sz="1665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665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daya</a:t>
            </a:r>
            <a:r>
              <a:rPr lang="en-US" sz="1665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, </a:t>
            </a:r>
            <a:r>
              <a:rPr lang="en-US" sz="1665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kemampuan</a:t>
            </a:r>
            <a:r>
              <a:rPr lang="en-US" sz="1665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, dan </a:t>
            </a:r>
            <a:r>
              <a:rPr lang="en-US" sz="1665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operasi</a:t>
            </a:r>
            <a:r>
              <a:rPr lang="en-US" sz="1665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665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bersama</a:t>
            </a:r>
            <a:r>
              <a:rPr lang="en-US" sz="1665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665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untuk</a:t>
            </a:r>
            <a:r>
              <a:rPr lang="en-US" sz="1665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665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meningkatkan</a:t>
            </a:r>
            <a:r>
              <a:rPr lang="en-US" sz="1665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665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efektivitas</a:t>
            </a:r>
            <a:r>
              <a:rPr lang="en-US" sz="1665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dan </a:t>
            </a:r>
            <a:r>
              <a:rPr lang="en-US" sz="1665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efisiensi</a:t>
            </a:r>
            <a:r>
              <a:rPr lang="en-US" sz="1665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665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tindakan-tindakan</a:t>
            </a:r>
            <a:r>
              <a:rPr lang="en-US" sz="1665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665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pertahanan</a:t>
            </a:r>
            <a:r>
              <a:rPr lang="en-US" sz="1665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dan </a:t>
            </a:r>
            <a:r>
              <a:rPr lang="en-US" sz="1665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keamanan</a:t>
            </a:r>
            <a:r>
              <a:rPr lang="en-US" sz="1665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.</a:t>
            </a:r>
            <a:endParaRPr lang="en-US" sz="1665" dirty="0"/>
          </a:p>
        </p:txBody>
      </p:sp>
      <p:sp>
        <p:nvSpPr>
          <p:cNvPr id="9" name="Shape 7"/>
          <p:cNvSpPr/>
          <p:nvPr/>
        </p:nvSpPr>
        <p:spPr>
          <a:xfrm>
            <a:off x="7720484" y="4094901"/>
            <a:ext cx="475655" cy="528638"/>
          </a:xfrm>
          <a:prstGeom prst="roundRect">
            <a:avLst>
              <a:gd name="adj" fmla="val 20003"/>
            </a:avLst>
          </a:prstGeom>
          <a:solidFill>
            <a:srgbClr val="B80000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878003" y="4114842"/>
            <a:ext cx="160496" cy="3964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2"/>
              </a:lnSpc>
              <a:buNone/>
            </a:pPr>
            <a:r>
              <a:rPr lang="en-US" sz="2497" dirty="0">
                <a:solidFill>
                  <a:schemeClr val="bg1"/>
                </a:solidFill>
                <a:latin typeface="Kanit" pitchFamily="34" charset="0"/>
                <a:ea typeface="Kanit" pitchFamily="34" charset="-122"/>
              </a:rPr>
              <a:t>4</a:t>
            </a:r>
            <a:endParaRPr lang="en-US" sz="2497" dirty="0">
              <a:solidFill>
                <a:schemeClr val="bg1"/>
              </a:solidFill>
            </a:endParaRPr>
          </a:p>
        </p:txBody>
      </p:sp>
      <p:sp>
        <p:nvSpPr>
          <p:cNvPr id="11" name="Text 9"/>
          <p:cNvSpPr/>
          <p:nvPr/>
        </p:nvSpPr>
        <p:spPr>
          <a:xfrm>
            <a:off x="8353658" y="4169089"/>
            <a:ext cx="2642830" cy="528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01"/>
              </a:lnSpc>
              <a:buNone/>
            </a:pPr>
            <a:r>
              <a:rPr lang="en-US" sz="2800" b="1" dirty="0" err="1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Pembagian</a:t>
            </a:r>
            <a:r>
              <a:rPr lang="en-US" sz="2800" b="1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 Peran dan </a:t>
            </a:r>
            <a:r>
              <a:rPr lang="en-US" sz="2800" b="1" dirty="0" err="1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Tugas</a:t>
            </a:r>
            <a:endParaRPr lang="en-US" sz="2800" b="1" dirty="0"/>
          </a:p>
        </p:txBody>
      </p:sp>
      <p:sp>
        <p:nvSpPr>
          <p:cNvPr id="12" name="Text 10"/>
          <p:cNvSpPr/>
          <p:nvPr/>
        </p:nvSpPr>
        <p:spPr>
          <a:xfrm>
            <a:off x="8353658" y="4626290"/>
            <a:ext cx="4228862" cy="13530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64"/>
              </a:lnSpc>
              <a:buNone/>
            </a:pPr>
            <a:r>
              <a:rPr lang="en-US" sz="1665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Pengaturan</a:t>
            </a:r>
            <a:r>
              <a:rPr lang="en-US" sz="1665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dan </a:t>
            </a:r>
            <a:r>
              <a:rPr lang="en-US" sz="1665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pembagian</a:t>
            </a:r>
            <a:r>
              <a:rPr lang="en-US" sz="1665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665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peran</a:t>
            </a:r>
            <a:r>
              <a:rPr lang="en-US" sz="1665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dan </a:t>
            </a:r>
            <a:r>
              <a:rPr lang="en-US" sz="1665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tugas</a:t>
            </a:r>
            <a:r>
              <a:rPr lang="en-US" sz="1665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yang </a:t>
            </a:r>
            <a:r>
              <a:rPr lang="en-US" sz="1665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jelas</a:t>
            </a:r>
            <a:r>
              <a:rPr lang="en-US" sz="1665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665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antar</a:t>
            </a:r>
            <a:r>
              <a:rPr lang="en-US" sz="1665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665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lembaga</a:t>
            </a:r>
            <a:r>
              <a:rPr lang="en-US" sz="1665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665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untuk</a:t>
            </a:r>
            <a:r>
              <a:rPr lang="en-US" sz="1665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665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mencapai</a:t>
            </a:r>
            <a:r>
              <a:rPr lang="en-US" sz="1665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665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koordinasi</a:t>
            </a:r>
            <a:r>
              <a:rPr lang="en-US" sz="1665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yang optimal dan </a:t>
            </a:r>
            <a:r>
              <a:rPr lang="en-US" sz="1665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saling</a:t>
            </a:r>
            <a:r>
              <a:rPr lang="en-US" sz="1665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665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mendukung</a:t>
            </a:r>
            <a:r>
              <a:rPr lang="en-US" sz="1665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.</a:t>
            </a:r>
            <a:endParaRPr lang="en-US" sz="1665" dirty="0"/>
          </a:p>
        </p:txBody>
      </p:sp>
    </p:spTree>
    <p:extLst>
      <p:ext uri="{BB962C8B-B14F-4D97-AF65-F5344CB8AC3E}">
        <p14:creationId xmlns:p14="http://schemas.microsoft.com/office/powerpoint/2010/main" val="3537980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16194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795468" y="968128"/>
            <a:ext cx="9039463" cy="11894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4683"/>
              </a:lnSpc>
              <a:buNone/>
            </a:pPr>
            <a:r>
              <a:rPr lang="en-US" sz="3746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Pemberdayaan Masyarakat </a:t>
            </a:r>
            <a:r>
              <a:rPr lang="en-US" sz="3746" dirty="0" err="1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dalam</a:t>
            </a:r>
            <a:r>
              <a:rPr lang="en-US" sz="3746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 </a:t>
            </a:r>
            <a:r>
              <a:rPr lang="en-US" sz="3746" dirty="0" err="1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Sistem</a:t>
            </a:r>
            <a:r>
              <a:rPr lang="en-US" sz="3746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 Pertahanan Rakyat Semesta</a:t>
            </a:r>
            <a:endParaRPr lang="en-US" sz="3746" dirty="0"/>
          </a:p>
        </p:txBody>
      </p:sp>
      <p:sp>
        <p:nvSpPr>
          <p:cNvPr id="5" name="Text 3"/>
          <p:cNvSpPr/>
          <p:nvPr/>
        </p:nvSpPr>
        <p:spPr>
          <a:xfrm>
            <a:off x="1342907" y="3298149"/>
            <a:ext cx="3185160" cy="8918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800" b="1" dirty="0">
                <a:solidFill>
                  <a:srgbClr val="C00000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Pentingnya Pertahanan Rakyat Semesta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1342906" y="4797235"/>
            <a:ext cx="5408413" cy="35940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Sistem pertahanan rakyat semesta merupakan komponen penting dalam strategi pertahanan dan keamanan Indonesia. Ini melibatkan partisipasi aktif masyarakat dalam menjaga kedaulatan dan keutuhan wilayah NKRI.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766506" y="3218050"/>
            <a:ext cx="2847735" cy="13760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800" b="1" dirty="0">
                <a:solidFill>
                  <a:srgbClr val="C00000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Peran Masyarakat </a:t>
            </a:r>
            <a:r>
              <a:rPr lang="en-US" sz="2800" b="1" dirty="0" err="1">
                <a:solidFill>
                  <a:srgbClr val="C00000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dalam</a:t>
            </a:r>
            <a:r>
              <a:rPr lang="en-US" sz="2800" b="1" dirty="0">
                <a:solidFill>
                  <a:srgbClr val="C00000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 Sistem Pertahanan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7766506" y="4790820"/>
            <a:ext cx="5848707" cy="30408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Masyarakat dapat berkontribusi melalui pelatihan bela negara, pengawasan lingkungan, dan kesiapsiagaan menghadapi ancaman. Hal ini memperkuat ketahanan nasional dan menumbuhkan rasa memiliki terhadap negara.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7562493" y="2975253"/>
            <a:ext cx="1911548" cy="42605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98"/>
              </a:lnSpc>
              <a:buNone/>
            </a:pPr>
            <a:endParaRPr lang="en-US" sz="1498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16194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795468" y="968128"/>
            <a:ext cx="9039463" cy="11894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4683"/>
              </a:lnSpc>
              <a:buNone/>
            </a:pPr>
            <a:r>
              <a:rPr lang="en-US" sz="3746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Pemberdayaan Masyarakat dalam Sistem Pertahanan Rakyat </a:t>
            </a:r>
            <a:r>
              <a:rPr lang="en-US" sz="3746" dirty="0" err="1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Semesta</a:t>
            </a:r>
            <a:r>
              <a:rPr lang="en-US" sz="3746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 (Cont.)</a:t>
            </a:r>
            <a:endParaRPr lang="en-US" sz="3746" dirty="0"/>
          </a:p>
        </p:txBody>
      </p:sp>
      <p:sp>
        <p:nvSpPr>
          <p:cNvPr id="5" name="Text 3"/>
          <p:cNvSpPr/>
          <p:nvPr/>
        </p:nvSpPr>
        <p:spPr>
          <a:xfrm>
            <a:off x="1342907" y="3298149"/>
            <a:ext cx="3185160" cy="8918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800" b="1" dirty="0" err="1">
                <a:solidFill>
                  <a:srgbClr val="C00000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Sinergi</a:t>
            </a:r>
            <a:r>
              <a:rPr lang="en-US" sz="2800" b="1" dirty="0">
                <a:solidFill>
                  <a:srgbClr val="C00000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dengan</a:t>
            </a:r>
            <a:r>
              <a:rPr lang="en-US" sz="2800" b="1" dirty="0">
                <a:solidFill>
                  <a:srgbClr val="C00000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Organisasi</a:t>
            </a:r>
            <a:r>
              <a:rPr lang="en-US" sz="2800" b="1" dirty="0">
                <a:solidFill>
                  <a:srgbClr val="C00000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 Masyarakat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1342906" y="4797235"/>
            <a:ext cx="5408413" cy="35940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0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Kemitraan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20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dengan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20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organisasi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20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masyarakat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20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sipil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, </a:t>
            </a:r>
            <a:r>
              <a:rPr lang="en-US" sz="20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organisasi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20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kepemudaan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, dan </a:t>
            </a:r>
            <a:r>
              <a:rPr lang="en-US" sz="20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kelompok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20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masyarakat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20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lainnya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20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dapat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20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memperkuat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20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sistem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20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pertahanan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rakyat </a:t>
            </a:r>
            <a:r>
              <a:rPr lang="en-US" sz="20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semesta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. Hal </a:t>
            </a:r>
            <a:r>
              <a:rPr lang="en-US" sz="20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ini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20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menciptakan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20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ketahanan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20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masyarakat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yang </a:t>
            </a:r>
            <a:r>
              <a:rPr lang="en-US" sz="20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kuat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.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7562493" y="2975253"/>
            <a:ext cx="1911548" cy="42605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98"/>
              </a:lnSpc>
              <a:buNone/>
            </a:pPr>
            <a:endParaRPr lang="en-US" sz="1498" dirty="0"/>
          </a:p>
        </p:txBody>
      </p:sp>
    </p:spTree>
    <p:extLst>
      <p:ext uri="{BB962C8B-B14F-4D97-AF65-F5344CB8AC3E}">
        <p14:creationId xmlns:p14="http://schemas.microsoft.com/office/powerpoint/2010/main" val="1599900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24384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3" name="Shape 0">
            <a:extLst>
              <a:ext uri="{FF2B5EF4-FFF2-40B4-BE49-F238E27FC236}">
                <a16:creationId xmlns:a16="http://schemas.microsoft.com/office/drawing/2014/main" id="{D63CA778-2F1D-A9D2-AEAE-1A94F85C7561}"/>
              </a:ext>
            </a:extLst>
          </p:cNvPr>
          <p:cNvSpPr/>
          <p:nvPr/>
        </p:nvSpPr>
        <p:spPr>
          <a:xfrm>
            <a:off x="7315200" y="0"/>
            <a:ext cx="7315200" cy="8473440"/>
          </a:xfrm>
          <a:prstGeom prst="rect">
            <a:avLst/>
          </a:prstGeom>
          <a:solidFill>
            <a:srgbClr val="B80000"/>
          </a:solidFill>
          <a:ln/>
        </p:spPr>
        <p:txBody>
          <a:bodyPr/>
          <a:lstStyle/>
          <a:p>
            <a:endParaRPr lang="en-ID" dirty="0"/>
          </a:p>
        </p:txBody>
      </p:sp>
      <p:sp>
        <p:nvSpPr>
          <p:cNvPr id="4" name="Text 2"/>
          <p:cNvSpPr/>
          <p:nvPr/>
        </p:nvSpPr>
        <p:spPr>
          <a:xfrm>
            <a:off x="551308" y="2793206"/>
            <a:ext cx="6245732" cy="1321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203"/>
              </a:lnSpc>
              <a:buNone/>
            </a:pPr>
            <a:r>
              <a:rPr lang="en-US" sz="4162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Peningkatan Diplomasi dan Kerja Sama Internasional di Bidang Pertahanan</a:t>
            </a:r>
            <a:endParaRPr lang="en-US" sz="4162" dirty="0"/>
          </a:p>
        </p:txBody>
      </p:sp>
      <p:sp>
        <p:nvSpPr>
          <p:cNvPr id="6" name="Text 4"/>
          <p:cNvSpPr/>
          <p:nvPr/>
        </p:nvSpPr>
        <p:spPr>
          <a:xfrm>
            <a:off x="8499169" y="1667887"/>
            <a:ext cx="96441" cy="3964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2"/>
              </a:lnSpc>
              <a:buNone/>
            </a:pPr>
            <a:r>
              <a:rPr lang="en-US" sz="249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497" dirty="0"/>
          </a:p>
        </p:txBody>
      </p:sp>
      <p:sp>
        <p:nvSpPr>
          <p:cNvPr id="7" name="Text 5"/>
          <p:cNvSpPr/>
          <p:nvPr/>
        </p:nvSpPr>
        <p:spPr>
          <a:xfrm>
            <a:off x="8996612" y="1700987"/>
            <a:ext cx="2642830" cy="330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01"/>
              </a:lnSpc>
              <a:buNone/>
            </a:pPr>
            <a:r>
              <a:rPr lang="en-US" sz="2800" b="1" dirty="0">
                <a:solidFill>
                  <a:schemeClr val="bg1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Diplomasi Proaktif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8996612" y="2158187"/>
            <a:ext cx="4228862" cy="16912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64"/>
              </a:lnSpc>
              <a:buNone/>
            </a:pPr>
            <a:r>
              <a:rPr lang="en-US" sz="1665" dirty="0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Indonesia harus menjalin diplomasi proaktif dengan negara-negara lain untuk membangun kepercayaan, mencegah konflik, dan mendorong kerja sama di bidang pertahanan dan keamanan.</a:t>
            </a:r>
            <a:endParaRPr lang="en-US" sz="1665" dirty="0">
              <a:solidFill>
                <a:schemeClr val="bg1"/>
              </a:solidFill>
            </a:endParaRPr>
          </a:p>
        </p:txBody>
      </p:sp>
      <p:sp>
        <p:nvSpPr>
          <p:cNvPr id="14" name="Text 12"/>
          <p:cNvSpPr/>
          <p:nvPr/>
        </p:nvSpPr>
        <p:spPr>
          <a:xfrm>
            <a:off x="8465950" y="4603731"/>
            <a:ext cx="162997" cy="3964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2"/>
              </a:lnSpc>
              <a:buNone/>
            </a:pPr>
            <a:endParaRPr lang="en-US" sz="2497" dirty="0"/>
          </a:p>
        </p:txBody>
      </p:sp>
      <p:sp>
        <p:nvSpPr>
          <p:cNvPr id="15" name="Text 13"/>
          <p:cNvSpPr/>
          <p:nvPr/>
        </p:nvSpPr>
        <p:spPr>
          <a:xfrm>
            <a:off x="8996612" y="4636830"/>
            <a:ext cx="2642830" cy="330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01"/>
              </a:lnSpc>
              <a:buNone/>
            </a:pPr>
            <a:r>
              <a:rPr lang="en-US" sz="2800" b="1" dirty="0">
                <a:solidFill>
                  <a:schemeClr val="bg1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Pertukaran Intelijen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6" name="Text 14"/>
          <p:cNvSpPr/>
          <p:nvPr/>
        </p:nvSpPr>
        <p:spPr>
          <a:xfrm>
            <a:off x="8996612" y="5094030"/>
            <a:ext cx="4228862" cy="16912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64"/>
              </a:lnSpc>
              <a:buNone/>
            </a:pPr>
            <a:r>
              <a:rPr lang="en-US" sz="1665" dirty="0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Pertukaran intelijen dengan mitra internasional dapat meningkatkan kewaspadaan terhadap ancaman global dan memungkinkan respons yang lebih efektif terhadap krisis keamanan.</a:t>
            </a:r>
            <a:endParaRPr lang="en-US" sz="1665" dirty="0">
              <a:solidFill>
                <a:schemeClr val="bg1"/>
              </a:solidFill>
            </a:endParaRPr>
          </a:p>
        </p:txBody>
      </p:sp>
      <p:sp>
        <p:nvSpPr>
          <p:cNvPr id="24" name="Shape 3">
            <a:extLst>
              <a:ext uri="{FF2B5EF4-FFF2-40B4-BE49-F238E27FC236}">
                <a16:creationId xmlns:a16="http://schemas.microsoft.com/office/drawing/2014/main" id="{FA0980C9-51EA-2E32-7B62-82CC7BEA13E9}"/>
              </a:ext>
            </a:extLst>
          </p:cNvPr>
          <p:cNvSpPr/>
          <p:nvPr/>
        </p:nvSpPr>
        <p:spPr>
          <a:xfrm>
            <a:off x="8367070" y="1691343"/>
            <a:ext cx="475655" cy="528638"/>
          </a:xfrm>
          <a:prstGeom prst="roundRect">
            <a:avLst>
              <a:gd name="adj" fmla="val 20003"/>
            </a:avLst>
          </a:prstGeom>
          <a:solidFill>
            <a:srgbClr val="FFFFFF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25" name="Text 4">
            <a:extLst>
              <a:ext uri="{FF2B5EF4-FFF2-40B4-BE49-F238E27FC236}">
                <a16:creationId xmlns:a16="http://schemas.microsoft.com/office/drawing/2014/main" id="{823E664C-3767-F8BD-2933-E37363A354DC}"/>
              </a:ext>
            </a:extLst>
          </p:cNvPr>
          <p:cNvSpPr/>
          <p:nvPr/>
        </p:nvSpPr>
        <p:spPr>
          <a:xfrm>
            <a:off x="8556676" y="1691343"/>
            <a:ext cx="96441" cy="3964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2"/>
              </a:lnSpc>
              <a:buNone/>
            </a:pPr>
            <a:r>
              <a:rPr lang="en-US" sz="2497" dirty="0">
                <a:solidFill>
                  <a:srgbClr val="C00000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497" dirty="0">
              <a:solidFill>
                <a:srgbClr val="C00000"/>
              </a:solidFill>
            </a:endParaRPr>
          </a:p>
        </p:txBody>
      </p:sp>
      <p:sp>
        <p:nvSpPr>
          <p:cNvPr id="26" name="Shape 3">
            <a:extLst>
              <a:ext uri="{FF2B5EF4-FFF2-40B4-BE49-F238E27FC236}">
                <a16:creationId xmlns:a16="http://schemas.microsoft.com/office/drawing/2014/main" id="{304E076A-5889-3437-4730-E7BB65ED1DDC}"/>
              </a:ext>
            </a:extLst>
          </p:cNvPr>
          <p:cNvSpPr/>
          <p:nvPr/>
        </p:nvSpPr>
        <p:spPr>
          <a:xfrm>
            <a:off x="8367070" y="4610696"/>
            <a:ext cx="475655" cy="528638"/>
          </a:xfrm>
          <a:prstGeom prst="roundRect">
            <a:avLst>
              <a:gd name="adj" fmla="val 20003"/>
            </a:avLst>
          </a:prstGeom>
          <a:solidFill>
            <a:srgbClr val="FFFFFF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7E4E5EE6-D1A7-A206-DB42-326B1BDEC8D8}"/>
              </a:ext>
            </a:extLst>
          </p:cNvPr>
          <p:cNvSpPr/>
          <p:nvPr/>
        </p:nvSpPr>
        <p:spPr>
          <a:xfrm>
            <a:off x="8556676" y="4610696"/>
            <a:ext cx="96441" cy="3964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2"/>
              </a:lnSpc>
              <a:buNone/>
            </a:pPr>
            <a:r>
              <a:rPr lang="en-US" sz="2497" dirty="0">
                <a:solidFill>
                  <a:srgbClr val="C00000"/>
                </a:solidFill>
                <a:latin typeface="Kanit" pitchFamily="34" charset="0"/>
                <a:ea typeface="Kanit" pitchFamily="34" charset="-122"/>
              </a:rPr>
              <a:t>2</a:t>
            </a:r>
            <a:endParaRPr lang="en-US" sz="2497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24384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3" name="Shape 0">
            <a:extLst>
              <a:ext uri="{FF2B5EF4-FFF2-40B4-BE49-F238E27FC236}">
                <a16:creationId xmlns:a16="http://schemas.microsoft.com/office/drawing/2014/main" id="{D63CA778-2F1D-A9D2-AEAE-1A94F85C7561}"/>
              </a:ext>
            </a:extLst>
          </p:cNvPr>
          <p:cNvSpPr/>
          <p:nvPr/>
        </p:nvSpPr>
        <p:spPr>
          <a:xfrm>
            <a:off x="7315200" y="0"/>
            <a:ext cx="7315200" cy="8473440"/>
          </a:xfrm>
          <a:prstGeom prst="rect">
            <a:avLst/>
          </a:prstGeom>
          <a:solidFill>
            <a:srgbClr val="B80000"/>
          </a:solidFill>
          <a:ln/>
        </p:spPr>
        <p:txBody>
          <a:bodyPr/>
          <a:lstStyle/>
          <a:p>
            <a:endParaRPr lang="en-ID" dirty="0"/>
          </a:p>
        </p:txBody>
      </p:sp>
      <p:sp>
        <p:nvSpPr>
          <p:cNvPr id="4" name="Text 2"/>
          <p:cNvSpPr/>
          <p:nvPr/>
        </p:nvSpPr>
        <p:spPr>
          <a:xfrm>
            <a:off x="551308" y="2793206"/>
            <a:ext cx="6245732" cy="1321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203"/>
              </a:lnSpc>
              <a:buNone/>
            </a:pPr>
            <a:r>
              <a:rPr lang="en-US" sz="4162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Peningkatan Diplomasi dan Kerja Sama Internasional di </a:t>
            </a:r>
            <a:r>
              <a:rPr lang="en-US" sz="4162" dirty="0" err="1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Bidang</a:t>
            </a:r>
            <a:r>
              <a:rPr lang="en-US" sz="4162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 </a:t>
            </a:r>
            <a:r>
              <a:rPr lang="en-US" sz="4162" dirty="0" err="1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Pertahanan</a:t>
            </a:r>
            <a:r>
              <a:rPr lang="en-US" sz="4162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 (Cont.)</a:t>
            </a:r>
            <a:endParaRPr lang="en-US" sz="4162" dirty="0"/>
          </a:p>
        </p:txBody>
      </p:sp>
      <p:sp>
        <p:nvSpPr>
          <p:cNvPr id="6" name="Text 4"/>
          <p:cNvSpPr/>
          <p:nvPr/>
        </p:nvSpPr>
        <p:spPr>
          <a:xfrm>
            <a:off x="8499169" y="1667887"/>
            <a:ext cx="96441" cy="3964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2"/>
              </a:lnSpc>
              <a:buNone/>
            </a:pPr>
            <a:r>
              <a:rPr lang="en-US" sz="249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497" dirty="0"/>
          </a:p>
        </p:txBody>
      </p:sp>
      <p:sp>
        <p:nvSpPr>
          <p:cNvPr id="7" name="Text 5"/>
          <p:cNvSpPr/>
          <p:nvPr/>
        </p:nvSpPr>
        <p:spPr>
          <a:xfrm>
            <a:off x="8996612" y="1700987"/>
            <a:ext cx="2642830" cy="330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01"/>
              </a:lnSpc>
              <a:buNone/>
            </a:pPr>
            <a:r>
              <a:rPr lang="en-US" sz="2800" b="1" dirty="0" err="1">
                <a:solidFill>
                  <a:schemeClr val="bg1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Kolaborasi</a:t>
            </a:r>
            <a:r>
              <a:rPr lang="en-US" sz="2800" b="1" dirty="0">
                <a:solidFill>
                  <a:schemeClr val="bg1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 Multilateral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8996612" y="2158187"/>
            <a:ext cx="4228862" cy="16912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64"/>
              </a:lnSpc>
              <a:buNone/>
            </a:pPr>
            <a:r>
              <a:rPr lang="en-US" sz="1665" dirty="0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Indonesia </a:t>
            </a:r>
            <a:r>
              <a:rPr lang="en-US" sz="1665" dirty="0" err="1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perlu</a:t>
            </a:r>
            <a:r>
              <a:rPr lang="en-US" sz="1665" dirty="0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665" dirty="0" err="1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memperkuat</a:t>
            </a:r>
            <a:r>
              <a:rPr lang="en-US" sz="1665" dirty="0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665" dirty="0" err="1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kerja</a:t>
            </a:r>
            <a:r>
              <a:rPr lang="en-US" sz="1665" dirty="0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665" dirty="0" err="1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sama</a:t>
            </a:r>
            <a:r>
              <a:rPr lang="en-US" sz="1665" dirty="0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multilateral </a:t>
            </a:r>
            <a:r>
              <a:rPr lang="en-US" sz="1665" dirty="0" err="1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dengan</a:t>
            </a:r>
            <a:r>
              <a:rPr lang="en-US" sz="1665" dirty="0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665" dirty="0" err="1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organisasi</a:t>
            </a:r>
            <a:r>
              <a:rPr lang="en-US" sz="1665" dirty="0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665" dirty="0" err="1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internasional</a:t>
            </a:r>
            <a:r>
              <a:rPr lang="en-US" sz="1665" dirty="0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665" dirty="0" err="1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serta</a:t>
            </a:r>
            <a:r>
              <a:rPr lang="en-US" sz="1665" dirty="0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forum-forum regional </a:t>
            </a:r>
            <a:r>
              <a:rPr lang="en-US" sz="1665" dirty="0" err="1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untuk</a:t>
            </a:r>
            <a:r>
              <a:rPr lang="en-US" sz="1665" dirty="0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665" dirty="0" err="1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meningkatkan</a:t>
            </a:r>
            <a:r>
              <a:rPr lang="en-US" sz="1665" dirty="0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665" dirty="0" err="1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kemampuan</a:t>
            </a:r>
            <a:r>
              <a:rPr lang="en-US" sz="1665" dirty="0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665" dirty="0" err="1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pertahanan</a:t>
            </a:r>
            <a:r>
              <a:rPr lang="en-US" sz="1665" dirty="0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dan </a:t>
            </a:r>
            <a:r>
              <a:rPr lang="en-US" sz="1665" dirty="0" err="1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keamanan</a:t>
            </a:r>
            <a:r>
              <a:rPr lang="en-US" sz="1665" dirty="0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665" dirty="0" err="1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secara</a:t>
            </a:r>
            <a:r>
              <a:rPr lang="en-US" sz="1665" dirty="0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665" dirty="0" err="1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bersama-sama</a:t>
            </a:r>
            <a:r>
              <a:rPr lang="en-US" sz="1665" dirty="0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.</a:t>
            </a:r>
            <a:endParaRPr lang="en-US" sz="1665" dirty="0">
              <a:solidFill>
                <a:schemeClr val="bg1"/>
              </a:solidFill>
            </a:endParaRPr>
          </a:p>
        </p:txBody>
      </p:sp>
      <p:sp>
        <p:nvSpPr>
          <p:cNvPr id="14" name="Text 12"/>
          <p:cNvSpPr/>
          <p:nvPr/>
        </p:nvSpPr>
        <p:spPr>
          <a:xfrm>
            <a:off x="8465950" y="4603731"/>
            <a:ext cx="162997" cy="3964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2"/>
              </a:lnSpc>
              <a:buNone/>
            </a:pPr>
            <a:endParaRPr lang="en-US" sz="2497" dirty="0"/>
          </a:p>
        </p:txBody>
      </p:sp>
      <p:sp>
        <p:nvSpPr>
          <p:cNvPr id="15" name="Text 13"/>
          <p:cNvSpPr/>
          <p:nvPr/>
        </p:nvSpPr>
        <p:spPr>
          <a:xfrm>
            <a:off x="8996612" y="4636830"/>
            <a:ext cx="2642830" cy="330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01"/>
              </a:lnSpc>
              <a:buNone/>
            </a:pPr>
            <a:r>
              <a:rPr lang="en-US" sz="2800" b="1" dirty="0" err="1">
                <a:solidFill>
                  <a:schemeClr val="bg1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Peningkatan</a:t>
            </a:r>
            <a:r>
              <a:rPr lang="en-US" sz="2800" b="1" dirty="0">
                <a:solidFill>
                  <a:schemeClr val="bg1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Kapabilitas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6" name="Text 14"/>
          <p:cNvSpPr/>
          <p:nvPr/>
        </p:nvSpPr>
        <p:spPr>
          <a:xfrm>
            <a:off x="8996612" y="5094030"/>
            <a:ext cx="4228862" cy="16912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64"/>
              </a:lnSpc>
              <a:buNone/>
            </a:pPr>
            <a:r>
              <a:rPr lang="en-US" sz="1665" dirty="0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Indonesia </a:t>
            </a:r>
            <a:r>
              <a:rPr lang="en-US" sz="1665" dirty="0" err="1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dapat</a:t>
            </a:r>
            <a:r>
              <a:rPr lang="en-US" sz="1665" dirty="0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665" dirty="0" err="1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memanfaatkan</a:t>
            </a:r>
            <a:r>
              <a:rPr lang="en-US" sz="1665" dirty="0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665" dirty="0" err="1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kerja</a:t>
            </a:r>
            <a:r>
              <a:rPr lang="en-US" sz="1665" dirty="0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665" dirty="0" err="1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sama</a:t>
            </a:r>
            <a:r>
              <a:rPr lang="en-US" sz="1665" dirty="0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665" dirty="0" err="1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internasional</a:t>
            </a:r>
            <a:r>
              <a:rPr lang="en-US" sz="1665" dirty="0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665" dirty="0" err="1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untuk</a:t>
            </a:r>
            <a:r>
              <a:rPr lang="en-US" sz="1665" dirty="0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665" dirty="0" err="1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mengembangkan</a:t>
            </a:r>
            <a:r>
              <a:rPr lang="en-US" sz="1665" dirty="0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665" dirty="0" err="1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kapabilitas</a:t>
            </a:r>
            <a:r>
              <a:rPr lang="en-US" sz="1665" dirty="0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665" dirty="0" err="1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pertahanan</a:t>
            </a:r>
            <a:r>
              <a:rPr lang="en-US" sz="1665" dirty="0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, </a:t>
            </a:r>
            <a:r>
              <a:rPr lang="en-US" sz="1665" dirty="0" err="1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seperti</a:t>
            </a:r>
            <a:r>
              <a:rPr lang="en-US" sz="1665" dirty="0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665" dirty="0" err="1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teknologi</a:t>
            </a:r>
            <a:r>
              <a:rPr lang="en-US" sz="1665" dirty="0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665" dirty="0" err="1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mutakhir</a:t>
            </a:r>
            <a:r>
              <a:rPr lang="en-US" sz="1665" dirty="0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, </a:t>
            </a:r>
            <a:r>
              <a:rPr lang="en-US" sz="1665" dirty="0" err="1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pelatihan</a:t>
            </a:r>
            <a:r>
              <a:rPr lang="en-US" sz="1665" dirty="0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, dan </a:t>
            </a:r>
            <a:r>
              <a:rPr lang="en-US" sz="1665" dirty="0" err="1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pengembangan</a:t>
            </a:r>
            <a:r>
              <a:rPr lang="en-US" sz="1665" dirty="0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665" dirty="0" err="1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sumber</a:t>
            </a:r>
            <a:r>
              <a:rPr lang="en-US" sz="1665" dirty="0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665" dirty="0" err="1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daya</a:t>
            </a:r>
            <a:r>
              <a:rPr lang="en-US" sz="1665" dirty="0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665" dirty="0" err="1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manusia</a:t>
            </a:r>
            <a:r>
              <a:rPr lang="en-US" sz="1665" dirty="0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.</a:t>
            </a:r>
            <a:endParaRPr lang="en-US" sz="1665" dirty="0">
              <a:solidFill>
                <a:schemeClr val="bg1"/>
              </a:solidFill>
            </a:endParaRPr>
          </a:p>
        </p:txBody>
      </p:sp>
      <p:sp>
        <p:nvSpPr>
          <p:cNvPr id="24" name="Shape 3">
            <a:extLst>
              <a:ext uri="{FF2B5EF4-FFF2-40B4-BE49-F238E27FC236}">
                <a16:creationId xmlns:a16="http://schemas.microsoft.com/office/drawing/2014/main" id="{FA0980C9-51EA-2E32-7B62-82CC7BEA13E9}"/>
              </a:ext>
            </a:extLst>
          </p:cNvPr>
          <p:cNvSpPr/>
          <p:nvPr/>
        </p:nvSpPr>
        <p:spPr>
          <a:xfrm>
            <a:off x="8367070" y="1691343"/>
            <a:ext cx="475655" cy="528638"/>
          </a:xfrm>
          <a:prstGeom prst="roundRect">
            <a:avLst>
              <a:gd name="adj" fmla="val 20003"/>
            </a:avLst>
          </a:prstGeom>
          <a:solidFill>
            <a:srgbClr val="FFFFFF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25" name="Text 4">
            <a:extLst>
              <a:ext uri="{FF2B5EF4-FFF2-40B4-BE49-F238E27FC236}">
                <a16:creationId xmlns:a16="http://schemas.microsoft.com/office/drawing/2014/main" id="{823E664C-3767-F8BD-2933-E37363A354DC}"/>
              </a:ext>
            </a:extLst>
          </p:cNvPr>
          <p:cNvSpPr/>
          <p:nvPr/>
        </p:nvSpPr>
        <p:spPr>
          <a:xfrm>
            <a:off x="8556676" y="1691343"/>
            <a:ext cx="96441" cy="3964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2"/>
              </a:lnSpc>
              <a:buNone/>
            </a:pPr>
            <a:r>
              <a:rPr lang="en-US" sz="2497" dirty="0">
                <a:solidFill>
                  <a:srgbClr val="C00000"/>
                </a:solidFill>
                <a:latin typeface="Kanit" pitchFamily="34" charset="0"/>
                <a:ea typeface="Kanit" pitchFamily="34" charset="-122"/>
              </a:rPr>
              <a:t>3</a:t>
            </a:r>
            <a:endParaRPr lang="en-US" sz="2497" dirty="0">
              <a:solidFill>
                <a:srgbClr val="C00000"/>
              </a:solidFill>
            </a:endParaRPr>
          </a:p>
        </p:txBody>
      </p:sp>
      <p:sp>
        <p:nvSpPr>
          <p:cNvPr id="26" name="Shape 3">
            <a:extLst>
              <a:ext uri="{FF2B5EF4-FFF2-40B4-BE49-F238E27FC236}">
                <a16:creationId xmlns:a16="http://schemas.microsoft.com/office/drawing/2014/main" id="{304E076A-5889-3437-4730-E7BB65ED1DDC}"/>
              </a:ext>
            </a:extLst>
          </p:cNvPr>
          <p:cNvSpPr/>
          <p:nvPr/>
        </p:nvSpPr>
        <p:spPr>
          <a:xfrm>
            <a:off x="8367070" y="4610696"/>
            <a:ext cx="475655" cy="528638"/>
          </a:xfrm>
          <a:prstGeom prst="roundRect">
            <a:avLst>
              <a:gd name="adj" fmla="val 20003"/>
            </a:avLst>
          </a:prstGeom>
          <a:solidFill>
            <a:srgbClr val="FFFFFF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7E4E5EE6-D1A7-A206-DB42-326B1BDEC8D8}"/>
              </a:ext>
            </a:extLst>
          </p:cNvPr>
          <p:cNvSpPr/>
          <p:nvPr/>
        </p:nvSpPr>
        <p:spPr>
          <a:xfrm>
            <a:off x="8556676" y="4610696"/>
            <a:ext cx="96441" cy="3964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2"/>
              </a:lnSpc>
              <a:buNone/>
            </a:pPr>
            <a:r>
              <a:rPr lang="en-US" sz="2497" dirty="0">
                <a:solidFill>
                  <a:srgbClr val="C00000"/>
                </a:solidFill>
                <a:latin typeface="Kanit" pitchFamily="34" charset="0"/>
                <a:ea typeface="Kanit" pitchFamily="34" charset="-122"/>
              </a:rPr>
              <a:t>4</a:t>
            </a:r>
            <a:endParaRPr lang="en-US" sz="2497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019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B74C21E-92E2-F596-86F8-F140B217C6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0" t="10411" r="920" b="3310"/>
          <a:stretch/>
        </p:blipFill>
        <p:spPr>
          <a:xfrm>
            <a:off x="0" y="0"/>
            <a:ext cx="14630400" cy="8230195"/>
          </a:xfrm>
          <a:prstGeom prst="rect">
            <a:avLst/>
          </a:prstGeom>
        </p:spPr>
      </p:pic>
      <p:sp>
        <p:nvSpPr>
          <p:cNvPr id="3" name="Shape 1"/>
          <p:cNvSpPr/>
          <p:nvPr/>
        </p:nvSpPr>
        <p:spPr>
          <a:xfrm>
            <a:off x="0" y="0"/>
            <a:ext cx="14630400" cy="8230195"/>
          </a:xfrm>
          <a:prstGeom prst="rect">
            <a:avLst/>
          </a:prstGeom>
          <a:solidFill>
            <a:srgbClr val="B80000">
              <a:alpha val="69804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3237429" y="1469350"/>
            <a:ext cx="8608457" cy="6234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908"/>
              </a:lnSpc>
              <a:buNone/>
            </a:pPr>
            <a:r>
              <a:rPr lang="en-US" sz="6600" b="1" dirty="0">
                <a:solidFill>
                  <a:schemeClr val="bg1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Kesimpulan</a:t>
            </a:r>
            <a:endParaRPr lang="en-US" sz="6600" b="1" dirty="0">
              <a:solidFill>
                <a:schemeClr val="bg1"/>
              </a:solidFill>
            </a:endParaRPr>
          </a:p>
        </p:txBody>
      </p:sp>
      <p:sp>
        <p:nvSpPr>
          <p:cNvPr id="6" name="Shape 3"/>
          <p:cNvSpPr/>
          <p:nvPr/>
        </p:nvSpPr>
        <p:spPr>
          <a:xfrm>
            <a:off x="1386840" y="2910840"/>
            <a:ext cx="11689080" cy="4588193"/>
          </a:xfrm>
          <a:prstGeom prst="roundRect">
            <a:avLst>
              <a:gd name="adj" fmla="val 2967"/>
            </a:avLst>
          </a:prstGeom>
          <a:solidFill>
            <a:schemeClr val="bg1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996440" y="3703796"/>
            <a:ext cx="10393680" cy="3002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3600" dirty="0">
                <a:solidFill>
                  <a:srgbClr val="C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Membangun strategi pertahanan dan keamanan nasional yang kuat dan komprehensif sangat penting bagi Indonesia. Hal ini akan menjamin kedaulatan, keutuhan wilayah, dan keamanan seluruh rakyat Indonesia.</a:t>
            </a:r>
            <a:endParaRPr lang="en-US" sz="36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">
            <a:extLst>
              <a:ext uri="{FF2B5EF4-FFF2-40B4-BE49-F238E27FC236}">
                <a16:creationId xmlns:a16="http://schemas.microsoft.com/office/drawing/2014/main" id="{3B906A92-B9CC-87E3-6784-EBF082B19B21}"/>
              </a:ext>
            </a:extLst>
          </p:cNvPr>
          <p:cNvSpPr/>
          <p:nvPr/>
        </p:nvSpPr>
        <p:spPr>
          <a:xfrm>
            <a:off x="0" y="4438357"/>
            <a:ext cx="14630400" cy="3791243"/>
          </a:xfrm>
          <a:prstGeom prst="rect">
            <a:avLst/>
          </a:prstGeom>
          <a:solidFill>
            <a:schemeClr val="bg1">
              <a:alpha val="69804"/>
            </a:schemeClr>
          </a:solidFill>
          <a:ln/>
        </p:spPr>
        <p:txBody>
          <a:bodyPr/>
          <a:lstStyle/>
          <a:p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97C94F-CF2E-E94B-6948-F47D9CA4B256}"/>
              </a:ext>
            </a:extLst>
          </p:cNvPr>
          <p:cNvSpPr txBox="1"/>
          <p:nvPr/>
        </p:nvSpPr>
        <p:spPr>
          <a:xfrm>
            <a:off x="688693" y="5060422"/>
            <a:ext cx="13253013" cy="2251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 err="1"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Sebagai</a:t>
            </a:r>
            <a:r>
              <a:rPr lang="en-US" sz="2400" dirty="0"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negara </a:t>
            </a:r>
            <a:r>
              <a:rPr lang="en-US" sz="2400" dirty="0" err="1"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kepulauan</a:t>
            </a:r>
            <a:r>
              <a:rPr lang="en-US" sz="2400" dirty="0"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2400" dirty="0" err="1"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terbesar</a:t>
            </a:r>
            <a:r>
              <a:rPr lang="en-US" sz="2400" dirty="0"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di dunia, Indonesia </a:t>
            </a:r>
            <a:r>
              <a:rPr lang="en-US" sz="2400" dirty="0" err="1"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membutuhkan</a:t>
            </a:r>
            <a:r>
              <a:rPr lang="en-US" sz="2400" dirty="0"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strategi </a:t>
            </a:r>
            <a:r>
              <a:rPr lang="en-US" sz="2400" dirty="0" err="1"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pertahanan</a:t>
            </a:r>
            <a:r>
              <a:rPr lang="en-US" sz="2400" dirty="0"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dan </a:t>
            </a:r>
            <a:r>
              <a:rPr lang="en-US" sz="2400" dirty="0" err="1"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keamanan</a:t>
            </a:r>
            <a:r>
              <a:rPr lang="en-US" sz="2400" dirty="0"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yang </a:t>
            </a:r>
            <a:r>
              <a:rPr lang="en-US" sz="2400" dirty="0" err="1"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kuat</a:t>
            </a:r>
            <a:r>
              <a:rPr lang="en-US" sz="2400" dirty="0"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2400" dirty="0" err="1"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untuk</a:t>
            </a:r>
            <a:r>
              <a:rPr lang="en-US" sz="2400" dirty="0"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2400" dirty="0" err="1"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menjaga</a:t>
            </a:r>
            <a:r>
              <a:rPr lang="en-US" sz="2400" dirty="0"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2400" dirty="0" err="1"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kedaulatan</a:t>
            </a:r>
            <a:r>
              <a:rPr lang="en-US" sz="2400" dirty="0"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dan </a:t>
            </a:r>
            <a:r>
              <a:rPr lang="en-US" sz="2400" dirty="0" err="1"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integritas</a:t>
            </a:r>
            <a:r>
              <a:rPr lang="en-US" sz="2400" dirty="0"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2400" dirty="0" err="1"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wilayahnya</a:t>
            </a:r>
            <a:r>
              <a:rPr lang="en-US" sz="2400" dirty="0"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. Hal </a:t>
            </a:r>
            <a:r>
              <a:rPr lang="en-US" sz="2400" dirty="0" err="1"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ini</a:t>
            </a:r>
            <a:r>
              <a:rPr lang="en-US" sz="2400" dirty="0"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2400" dirty="0" err="1"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menjadi</a:t>
            </a:r>
            <a:r>
              <a:rPr lang="en-US" sz="2400" dirty="0"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sangat </a:t>
            </a:r>
            <a:r>
              <a:rPr lang="en-US" sz="2400" dirty="0" err="1"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penting</a:t>
            </a:r>
            <a:r>
              <a:rPr lang="en-US" sz="2400" dirty="0"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2400" dirty="0" err="1"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dalam</a:t>
            </a:r>
            <a:r>
              <a:rPr lang="en-US" sz="2400" dirty="0"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2400" dirty="0" err="1"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menjaga</a:t>
            </a:r>
            <a:r>
              <a:rPr lang="en-US" sz="2400" dirty="0"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2400" dirty="0" err="1"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stabilitas</a:t>
            </a:r>
            <a:r>
              <a:rPr lang="en-US" sz="2400" dirty="0"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2400" dirty="0" err="1"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politik</a:t>
            </a:r>
            <a:r>
              <a:rPr lang="en-US" sz="2400" dirty="0"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, </a:t>
            </a:r>
            <a:r>
              <a:rPr lang="en-US" sz="2400" dirty="0" err="1"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ekonomi</a:t>
            </a:r>
            <a:r>
              <a:rPr lang="en-US" sz="2400" dirty="0"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, dan </a:t>
            </a:r>
            <a:r>
              <a:rPr lang="en-US" sz="2400" dirty="0" err="1"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sosial</a:t>
            </a:r>
            <a:r>
              <a:rPr lang="en-US" sz="2400" dirty="0"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di </a:t>
            </a:r>
            <a:r>
              <a:rPr lang="en-US" sz="2400" dirty="0" err="1"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dalam</a:t>
            </a:r>
            <a:r>
              <a:rPr lang="en-US" sz="2400" dirty="0"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negeri </a:t>
            </a:r>
            <a:r>
              <a:rPr lang="en-US" sz="2400" dirty="0" err="1"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serta</a:t>
            </a:r>
            <a:r>
              <a:rPr lang="en-US" sz="2400" dirty="0"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2400" dirty="0" err="1"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memperkuat</a:t>
            </a:r>
            <a:r>
              <a:rPr lang="en-US" sz="2400" dirty="0"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2400" dirty="0" err="1"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posisi</a:t>
            </a:r>
            <a:r>
              <a:rPr lang="en-US" sz="2400" dirty="0"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Indonesia di </a:t>
            </a:r>
            <a:r>
              <a:rPr lang="en-US" sz="2400" dirty="0" err="1"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tengah</a:t>
            </a:r>
            <a:r>
              <a:rPr lang="en-US" sz="2400" dirty="0"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2400" dirty="0" err="1"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persaingan</a:t>
            </a:r>
            <a:r>
              <a:rPr lang="en-US" sz="2400" dirty="0"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global.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582E45-A57C-65DF-533C-7D85F3A391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74" b="29279"/>
          <a:stretch/>
        </p:blipFill>
        <p:spPr>
          <a:xfrm>
            <a:off x="0" y="0"/>
            <a:ext cx="14630400" cy="4602480"/>
          </a:xfrm>
          <a:prstGeom prst="rect">
            <a:avLst/>
          </a:prstGeom>
        </p:spPr>
      </p:pic>
      <p:sp>
        <p:nvSpPr>
          <p:cNvPr id="8" name="Shape 0">
            <a:extLst>
              <a:ext uri="{FF2B5EF4-FFF2-40B4-BE49-F238E27FC236}">
                <a16:creationId xmlns:a16="http://schemas.microsoft.com/office/drawing/2014/main" id="{6C64324C-1B43-5690-0914-B67062E4EBC6}"/>
              </a:ext>
            </a:extLst>
          </p:cNvPr>
          <p:cNvSpPr/>
          <p:nvPr/>
        </p:nvSpPr>
        <p:spPr>
          <a:xfrm>
            <a:off x="-1" y="0"/>
            <a:ext cx="14630400" cy="4602480"/>
          </a:xfrm>
          <a:prstGeom prst="rect">
            <a:avLst/>
          </a:prstGeom>
          <a:solidFill>
            <a:srgbClr val="FF0000">
              <a:alpha val="54902"/>
            </a:srgbClr>
          </a:solidFill>
          <a:ln/>
        </p:spPr>
      </p:sp>
    </p:spTree>
    <p:extLst>
      <p:ext uri="{BB962C8B-B14F-4D97-AF65-F5344CB8AC3E}">
        <p14:creationId xmlns:p14="http://schemas.microsoft.com/office/powerpoint/2010/main" val="2610452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5C5ADE6-A413-F586-A6B2-CE21FD3FE8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9" t="8312" r="819" b="9072"/>
          <a:stretch/>
        </p:blipFill>
        <p:spPr>
          <a:xfrm>
            <a:off x="0" y="289561"/>
            <a:ext cx="14630400" cy="7940039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0" y="289561"/>
            <a:ext cx="14630400" cy="7928416"/>
          </a:xfrm>
          <a:prstGeom prst="rect">
            <a:avLst/>
          </a:prstGeom>
          <a:solidFill>
            <a:srgbClr val="FF0000">
              <a:alpha val="74902"/>
            </a:srgbClr>
          </a:solidFill>
          <a:ln/>
        </p:spPr>
      </p:sp>
      <p:sp>
        <p:nvSpPr>
          <p:cNvPr id="18" name="Shape 1">
            <a:extLst>
              <a:ext uri="{FF2B5EF4-FFF2-40B4-BE49-F238E27FC236}">
                <a16:creationId xmlns:a16="http://schemas.microsoft.com/office/drawing/2014/main" id="{CF57413F-651A-1110-7142-A15146918FBD}"/>
              </a:ext>
            </a:extLst>
          </p:cNvPr>
          <p:cNvSpPr/>
          <p:nvPr/>
        </p:nvSpPr>
        <p:spPr>
          <a:xfrm>
            <a:off x="0" y="-1"/>
            <a:ext cx="14630400" cy="2063357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Text 2"/>
          <p:cNvSpPr/>
          <p:nvPr/>
        </p:nvSpPr>
        <p:spPr>
          <a:xfrm>
            <a:off x="2256885" y="388384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Analisis Kondisi Pertahanan dan Keamanan Saat Ini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2550914" y="2502483"/>
            <a:ext cx="4542115" cy="2930797"/>
          </a:xfrm>
          <a:prstGeom prst="roundRect">
            <a:avLst>
              <a:gd name="adj" fmla="val 3680"/>
            </a:avLst>
          </a:prstGeom>
          <a:solidFill>
            <a:schemeClr val="bg1">
              <a:lumMod val="95000"/>
            </a:schemeClr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780705" y="274909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Tantangan Geopolitik</a:t>
            </a:r>
            <a:endParaRPr lang="en-US" sz="2800" b="1" dirty="0"/>
          </a:p>
        </p:txBody>
      </p:sp>
      <p:sp>
        <p:nvSpPr>
          <p:cNvPr id="8" name="Text 5"/>
          <p:cNvSpPr/>
          <p:nvPr/>
        </p:nvSpPr>
        <p:spPr>
          <a:xfrm>
            <a:off x="2780705" y="3229512"/>
            <a:ext cx="4082534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Indonesia menghadapi dinamika geopolitik regional dan global yang semakin kompleks, dengan berbagai potensi konflik dan ketegangan di kawasan Asia Pasifik.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315200" y="2519303"/>
            <a:ext cx="4542115" cy="2930798"/>
          </a:xfrm>
          <a:prstGeom prst="roundRect">
            <a:avLst>
              <a:gd name="adj" fmla="val 3680"/>
            </a:avLst>
          </a:prstGeom>
          <a:solidFill>
            <a:schemeClr val="bg1">
              <a:lumMod val="95000"/>
            </a:schemeClr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44991" y="274909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Modernisasi</a:t>
            </a:r>
            <a:r>
              <a:rPr lang="en-US" sz="2187" b="1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 </a:t>
            </a:r>
            <a:r>
              <a:rPr lang="en-US" sz="2800" b="1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Alutsista</a:t>
            </a:r>
            <a:endParaRPr lang="en-US" sz="2800" b="1" dirty="0"/>
          </a:p>
        </p:txBody>
      </p:sp>
      <p:sp>
        <p:nvSpPr>
          <p:cNvPr id="11" name="Text 8"/>
          <p:cNvSpPr/>
          <p:nvPr/>
        </p:nvSpPr>
        <p:spPr>
          <a:xfrm>
            <a:off x="7544991" y="3229512"/>
            <a:ext cx="4082534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Kebutuhan untuk memperkuat alutsista (alat utama sistem persenjataan) TNI semakin mendesak, guna menjaga keseimbangan kekuatan dan daya tangkal.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2550914" y="5751849"/>
            <a:ext cx="9306401" cy="2006203"/>
          </a:xfrm>
          <a:prstGeom prst="roundRect">
            <a:avLst>
              <a:gd name="adj" fmla="val 4984"/>
            </a:avLst>
          </a:prstGeom>
          <a:solidFill>
            <a:schemeClr val="bg1">
              <a:lumMod val="95000"/>
            </a:schemeClr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2780705" y="5986716"/>
            <a:ext cx="356318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Peningkatan Kapabilitas SDM</a:t>
            </a:r>
            <a:endParaRPr lang="en-US" sz="2800" b="1" dirty="0"/>
          </a:p>
        </p:txBody>
      </p:sp>
      <p:sp>
        <p:nvSpPr>
          <p:cNvPr id="14" name="Text 11"/>
          <p:cNvSpPr/>
          <p:nvPr/>
        </p:nvSpPr>
        <p:spPr>
          <a:xfrm>
            <a:off x="2780705" y="6467134"/>
            <a:ext cx="884682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Pengembangan kualitas sumber daya manusia (SDM) pertahanan, baik personel TNI maupun komponen cadangan, menjadi prioritas untuk meningkatkan profesionalisme.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348980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Tantangan dan ancaman yang dihadapi Indonesia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2479059" y="6047901"/>
            <a:ext cx="3098661" cy="7650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4000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Ancaman Militer</a:t>
            </a:r>
            <a:endParaRPr lang="en-US" sz="4000" dirty="0"/>
          </a:p>
        </p:txBody>
      </p:sp>
      <p:sp>
        <p:nvSpPr>
          <p:cNvPr id="7" name="Text 4"/>
          <p:cNvSpPr/>
          <p:nvPr/>
        </p:nvSpPr>
        <p:spPr>
          <a:xfrm>
            <a:off x="2037993" y="4594146"/>
            <a:ext cx="3295888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8559640" y="5962770"/>
            <a:ext cx="3514250" cy="802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4000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Ancaman Siber</a:t>
            </a:r>
            <a:endParaRPr lang="en-US" sz="4000" dirty="0"/>
          </a:p>
        </p:txBody>
      </p:sp>
      <p:sp>
        <p:nvSpPr>
          <p:cNvPr id="10" name="Text 6"/>
          <p:cNvSpPr/>
          <p:nvPr/>
        </p:nvSpPr>
        <p:spPr>
          <a:xfrm>
            <a:off x="5667137" y="4594146"/>
            <a:ext cx="329600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9296400" y="411372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4594146"/>
            <a:ext cx="329600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3F395E6-8854-B9DC-DF23-E1542D538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182" y="3798570"/>
            <a:ext cx="2221258" cy="20916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C1F55FC-2FB9-DEA9-FBB2-9512182ED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4022" y="3867815"/>
            <a:ext cx="1745486" cy="19010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3D99D3F-B0CB-B472-BB63-C70EF60D19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8854" r="57427"/>
          <a:stretch/>
        </p:blipFill>
        <p:spPr>
          <a:xfrm>
            <a:off x="5238786" y="2097644"/>
            <a:ext cx="4152590" cy="57448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271063-A7AB-FA3E-40C5-76BF93C9F5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96" r="7581"/>
          <a:stretch/>
        </p:blipFill>
        <p:spPr>
          <a:xfrm>
            <a:off x="977575" y="2097644"/>
            <a:ext cx="4112585" cy="5744884"/>
          </a:xfrm>
          <a:prstGeom prst="rect">
            <a:avLst/>
          </a:prstGeom>
        </p:spPr>
      </p:pic>
      <p:sp>
        <p:nvSpPr>
          <p:cNvPr id="4" name="Text 2"/>
          <p:cNvSpPr/>
          <p:nvPr/>
        </p:nvSpPr>
        <p:spPr>
          <a:xfrm>
            <a:off x="2509599" y="519648"/>
            <a:ext cx="9611082" cy="9689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4979"/>
              </a:lnSpc>
              <a:buNone/>
            </a:pPr>
            <a:r>
              <a:rPr lang="en-US" sz="3983" b="1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Dasar Strategi Pertahanan dan Keamanan</a:t>
            </a:r>
            <a:endParaRPr lang="en-US" sz="3983" b="1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 rotWithShape="1">
          <a:blip r:embed="rId5"/>
          <a:srcRect l="27664" r="27663"/>
          <a:stretch/>
        </p:blipFill>
        <p:spPr>
          <a:xfrm>
            <a:off x="9540002" y="2097644"/>
            <a:ext cx="4152590" cy="5744884"/>
          </a:xfrm>
          <a:prstGeom prst="rect">
            <a:avLst/>
          </a:prstGeom>
        </p:spPr>
      </p:pic>
      <p:sp>
        <p:nvSpPr>
          <p:cNvPr id="20" name="Shape 0">
            <a:extLst>
              <a:ext uri="{FF2B5EF4-FFF2-40B4-BE49-F238E27FC236}">
                <a16:creationId xmlns:a16="http://schemas.microsoft.com/office/drawing/2014/main" id="{7614AF65-3ABA-85BC-E48D-4E5435AA5FA9}"/>
              </a:ext>
            </a:extLst>
          </p:cNvPr>
          <p:cNvSpPr/>
          <p:nvPr/>
        </p:nvSpPr>
        <p:spPr>
          <a:xfrm>
            <a:off x="937808" y="2097644"/>
            <a:ext cx="4152352" cy="5744884"/>
          </a:xfrm>
          <a:prstGeom prst="rect">
            <a:avLst/>
          </a:prstGeom>
          <a:solidFill>
            <a:srgbClr val="FF0000">
              <a:alpha val="74902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275625" y="2458646"/>
            <a:ext cx="3566160" cy="6322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489"/>
              </a:lnSpc>
              <a:buNone/>
            </a:pPr>
            <a:r>
              <a:rPr lang="en-US" sz="2800" b="1" dirty="0">
                <a:solidFill>
                  <a:schemeClr val="bg1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Kemampuan Pertahanan yang Andal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1299769" y="3837444"/>
            <a:ext cx="3542016" cy="19416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49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Strategi pertahanan Indonesia harus dibangun di atas fondasi kemampuan militer yang kuat, terlatih, dan siap menghadapi segala bentuk ancaman baik dari dalam maupun luar negeri.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1" name="Shape 0">
            <a:extLst>
              <a:ext uri="{FF2B5EF4-FFF2-40B4-BE49-F238E27FC236}">
                <a16:creationId xmlns:a16="http://schemas.microsoft.com/office/drawing/2014/main" id="{4D8860E1-F00E-C1A2-5F5C-955AF6FBA5A7}"/>
              </a:ext>
            </a:extLst>
          </p:cNvPr>
          <p:cNvSpPr/>
          <p:nvPr/>
        </p:nvSpPr>
        <p:spPr>
          <a:xfrm>
            <a:off x="5242560" y="2097641"/>
            <a:ext cx="4152352" cy="5744884"/>
          </a:xfrm>
          <a:prstGeom prst="rect">
            <a:avLst/>
          </a:prstGeom>
          <a:solidFill>
            <a:srgbClr val="FF0000">
              <a:alpha val="74902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5565972" y="2456143"/>
            <a:ext cx="3491240" cy="6322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489"/>
              </a:lnSpc>
              <a:buNone/>
            </a:pPr>
            <a:r>
              <a:rPr lang="en-US" sz="2800" b="1" dirty="0">
                <a:solidFill>
                  <a:schemeClr val="bg1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Pengamanan Wilayah Teritorial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0" name="Text 6"/>
          <p:cNvSpPr/>
          <p:nvPr/>
        </p:nvSpPr>
        <p:spPr>
          <a:xfrm>
            <a:off x="5565972" y="3837442"/>
            <a:ext cx="3491240" cy="22652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49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Menjaga kedaulatan dan integritas wilayah Indonesia merupakan prioritas utama, termasuk memperkuat pengawasan dan kontrol di wilayah perbatasan darat, laut, dan udara.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2" name="Shape 0">
            <a:extLst>
              <a:ext uri="{FF2B5EF4-FFF2-40B4-BE49-F238E27FC236}">
                <a16:creationId xmlns:a16="http://schemas.microsoft.com/office/drawing/2014/main" id="{E34D4835-D161-0D65-F0AA-2E49AE34977E}"/>
              </a:ext>
            </a:extLst>
          </p:cNvPr>
          <p:cNvSpPr/>
          <p:nvPr/>
        </p:nvSpPr>
        <p:spPr>
          <a:xfrm>
            <a:off x="9547312" y="2085198"/>
            <a:ext cx="4152352" cy="5744884"/>
          </a:xfrm>
          <a:prstGeom prst="rect">
            <a:avLst/>
          </a:prstGeom>
          <a:solidFill>
            <a:srgbClr val="FF0000">
              <a:alpha val="74902"/>
            </a:srgbClr>
          </a:solidFill>
          <a:ln/>
        </p:spPr>
      </p:sp>
      <p:sp>
        <p:nvSpPr>
          <p:cNvPr id="12" name="Text 7"/>
          <p:cNvSpPr/>
          <p:nvPr/>
        </p:nvSpPr>
        <p:spPr>
          <a:xfrm>
            <a:off x="10115572" y="2458646"/>
            <a:ext cx="3001447" cy="6322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489"/>
              </a:lnSpc>
              <a:buNone/>
            </a:pPr>
            <a:r>
              <a:rPr lang="en-US" sz="2800" b="1" dirty="0">
                <a:solidFill>
                  <a:schemeClr val="bg1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Diplomasi dan Kerja Sama Global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3" name="Text 8"/>
          <p:cNvSpPr/>
          <p:nvPr/>
        </p:nvSpPr>
        <p:spPr>
          <a:xfrm>
            <a:off x="9863779" y="3675637"/>
            <a:ext cx="3505034" cy="25888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49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Strategi pertahanan dan keamanan Indonesia harus didukung oleh diplomasi yang aktif dan kerja sama internasional yang saling menguntungkan untuk membangun kepercayaan dan stabilitas regional.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">
            <a:extLst>
              <a:ext uri="{FF2B5EF4-FFF2-40B4-BE49-F238E27FC236}">
                <a16:creationId xmlns:a16="http://schemas.microsoft.com/office/drawing/2014/main" id="{3B906A92-B9CC-87E3-6784-EBF082B19B21}"/>
              </a:ext>
            </a:extLst>
          </p:cNvPr>
          <p:cNvSpPr/>
          <p:nvPr/>
        </p:nvSpPr>
        <p:spPr>
          <a:xfrm>
            <a:off x="0" y="0"/>
            <a:ext cx="8001000" cy="8229600"/>
          </a:xfrm>
          <a:prstGeom prst="rect">
            <a:avLst/>
          </a:prstGeom>
          <a:solidFill>
            <a:srgbClr val="B80000">
              <a:alpha val="89804"/>
            </a:srgbClr>
          </a:solidFill>
          <a:ln/>
        </p:spPr>
        <p:txBody>
          <a:bodyPr/>
          <a:lstStyle/>
          <a:p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97C94F-CF2E-E94B-6948-F47D9CA4B256}"/>
              </a:ext>
            </a:extLst>
          </p:cNvPr>
          <p:cNvSpPr txBox="1"/>
          <p:nvPr/>
        </p:nvSpPr>
        <p:spPr>
          <a:xfrm>
            <a:off x="563881" y="2497097"/>
            <a:ext cx="72999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Tindakan yang </a:t>
            </a:r>
            <a:r>
              <a:rPr lang="en-US" sz="4400" dirty="0" err="1">
                <a:solidFill>
                  <a:schemeClr val="bg1"/>
                </a:solidFill>
              </a:rPr>
              <a:t>Dilakukan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Pemerintah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Dalam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Memperkuat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Pertahanan</a:t>
            </a:r>
            <a:r>
              <a:rPr lang="en-US" sz="4400" dirty="0">
                <a:solidFill>
                  <a:schemeClr val="bg1"/>
                </a:solidFill>
              </a:rPr>
              <a:t> dan</a:t>
            </a:r>
          </a:p>
          <a:p>
            <a:pPr marL="0" indent="0">
              <a:buNone/>
            </a:pPr>
            <a:r>
              <a:rPr lang="en-US" sz="4400" dirty="0" err="1">
                <a:solidFill>
                  <a:schemeClr val="bg1"/>
                </a:solidFill>
              </a:rPr>
              <a:t>Keamanan</a:t>
            </a:r>
            <a:r>
              <a:rPr lang="en-US" sz="4400" dirty="0">
                <a:solidFill>
                  <a:schemeClr val="bg1"/>
                </a:solidFill>
              </a:rPr>
              <a:t> Negara </a:t>
            </a:r>
            <a:r>
              <a:rPr lang="en-US" sz="4400" dirty="0" err="1">
                <a:solidFill>
                  <a:schemeClr val="bg1"/>
                </a:solidFill>
              </a:rPr>
              <a:t>Indoensia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FA15D7-28B1-CD35-157D-FC25F31F0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223" y="1341483"/>
            <a:ext cx="5546634" cy="554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998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004649"/>
            <a:ext cx="7477601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Peningkatan Kapabilitas Tentara Nasional Indonesia (TNI)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3190686"/>
            <a:ext cx="7477601" cy="25052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Untuk memperkuat pertahanan dan keamanan negara, pemerintah Indonesia akan meningkatkan kapabilitas Tentara Nasional Indonesia (TNI). TNI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akan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dibekali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dengan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pelatihan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intensif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,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teknologi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canggih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, dan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struktur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komando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yang solid. Upaya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ini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bertujuan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memastikan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TNI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mampu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menghadapi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berbagai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tantangan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keamanan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,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baik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ancaman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militer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maupun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non-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militer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,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serta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dapat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mendukung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terciptanya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stabilitas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dan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perdamaian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di Indonesia.</a:t>
            </a:r>
            <a:endParaRPr lang="en-US" dirty="0"/>
          </a:p>
          <a:p>
            <a:pPr marL="0" indent="0">
              <a:lnSpc>
                <a:spcPts val="2799"/>
              </a:lnSpc>
              <a:buNone/>
            </a:pP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833199" y="5447943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Shape 0">
            <a:extLst>
              <a:ext uri="{FF2B5EF4-FFF2-40B4-BE49-F238E27FC236}">
                <a16:creationId xmlns:a16="http://schemas.microsoft.com/office/drawing/2014/main" id="{5B62AFA8-1C78-CC45-9929-56FB01EC02EA}"/>
              </a:ext>
            </a:extLst>
          </p:cNvPr>
          <p:cNvSpPr/>
          <p:nvPr/>
        </p:nvSpPr>
        <p:spPr>
          <a:xfrm>
            <a:off x="9143999" y="0"/>
            <a:ext cx="5494021" cy="8229600"/>
          </a:xfrm>
          <a:prstGeom prst="rect">
            <a:avLst/>
          </a:prstGeom>
          <a:solidFill>
            <a:srgbClr val="FF0000">
              <a:alpha val="54902"/>
            </a:srgbClr>
          </a:solidFill>
          <a:ln/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14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608778" y="532448"/>
            <a:ext cx="9412724" cy="12384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4876"/>
              </a:lnSpc>
              <a:buNone/>
            </a:pPr>
            <a:r>
              <a:rPr lang="en-US" sz="3901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Modernisasi Alutsista dan Teknologi Pertahanan</a:t>
            </a:r>
            <a:endParaRPr lang="en-US" sz="3901" dirty="0"/>
          </a:p>
        </p:txBody>
      </p:sp>
      <p:sp>
        <p:nvSpPr>
          <p:cNvPr id="5" name="Text 3"/>
          <p:cNvSpPr/>
          <p:nvPr/>
        </p:nvSpPr>
        <p:spPr>
          <a:xfrm>
            <a:off x="2203664" y="2118211"/>
            <a:ext cx="4464606" cy="25355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497"/>
              </a:lnSpc>
            </a:pP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Untuk memperkuat pertahanan negara, pemerintah Indonesia berkomitmen untuk melakukan modernisasi alutsista (alat utama sistem senjata) dan mengembangkan teknologi pertahanan yang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canggih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seperti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pembaruan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peralatan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militer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dan implementasi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teknologi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mutakhir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. Upaya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ini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bertujuan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meningkatkan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daya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tangkas,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kemampuan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manuver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, dan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kesiapan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operasional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dalam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menghadapi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berbagai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ancaman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.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Dengan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modernisasi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alutsista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dan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teknologi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pertahanan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, Indonesia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berharap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dapat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menjaga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kedaulatan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dan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integritas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wilayah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secara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lebih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efektif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.</a:t>
            </a:r>
            <a:endParaRPr lang="en-US" dirty="0"/>
          </a:p>
          <a:p>
            <a:pPr marL="0" indent="0">
              <a:lnSpc>
                <a:spcPts val="2497"/>
              </a:lnSpc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2608778" y="4972526"/>
            <a:ext cx="4464606" cy="25355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97"/>
              </a:lnSpc>
              <a:buNone/>
            </a:pPr>
            <a:endParaRPr lang="en-US" sz="156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284" y="2162859"/>
            <a:ext cx="5885390" cy="4653002"/>
          </a:xfrm>
          <a:prstGeom prst="rect">
            <a:avLst/>
          </a:prstGeom>
        </p:spPr>
      </p:pic>
      <p:sp>
        <p:nvSpPr>
          <p:cNvPr id="9" name="Shape 0">
            <a:extLst>
              <a:ext uri="{FF2B5EF4-FFF2-40B4-BE49-F238E27FC236}">
                <a16:creationId xmlns:a16="http://schemas.microsoft.com/office/drawing/2014/main" id="{8C713E8D-606F-6DAA-FE0D-14E7E673C025}"/>
              </a:ext>
            </a:extLst>
          </p:cNvPr>
          <p:cNvSpPr/>
          <p:nvPr/>
        </p:nvSpPr>
        <p:spPr>
          <a:xfrm>
            <a:off x="7182232" y="2162859"/>
            <a:ext cx="5885390" cy="4653002"/>
          </a:xfrm>
          <a:prstGeom prst="rect">
            <a:avLst/>
          </a:prstGeom>
          <a:solidFill>
            <a:srgbClr val="FF0000">
              <a:alpha val="54902"/>
            </a:srgbClr>
          </a:solidFill>
          <a:ln/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8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3148313"/>
            <a:ext cx="14630400" cy="508128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293739" y="820763"/>
            <a:ext cx="10042922" cy="1321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203"/>
              </a:lnSpc>
              <a:buNone/>
            </a:pPr>
            <a:r>
              <a:rPr lang="en-US" sz="4162" dirty="0">
                <a:solidFill>
                  <a:schemeClr val="bg1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Penguatan Koordinasi dan Sinergitas Antar Lembaga Terkait</a:t>
            </a:r>
            <a:endParaRPr lang="en-US" sz="4162" dirty="0">
              <a:solidFill>
                <a:schemeClr val="bg1"/>
              </a:solidFill>
            </a:endParaRPr>
          </a:p>
        </p:txBody>
      </p:sp>
      <p:sp>
        <p:nvSpPr>
          <p:cNvPr id="5" name="Shape 3"/>
          <p:cNvSpPr/>
          <p:nvPr/>
        </p:nvSpPr>
        <p:spPr>
          <a:xfrm>
            <a:off x="1261640" y="4094901"/>
            <a:ext cx="475655" cy="528638"/>
          </a:xfrm>
          <a:prstGeom prst="roundRect">
            <a:avLst>
              <a:gd name="adj" fmla="val 20003"/>
            </a:avLst>
          </a:prstGeom>
          <a:solidFill>
            <a:srgbClr val="B80000">
              <a:alpha val="80000"/>
            </a:srgbClr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451246" y="4094901"/>
            <a:ext cx="96441" cy="3964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2"/>
              </a:lnSpc>
              <a:buNone/>
            </a:pPr>
            <a:r>
              <a:rPr lang="en-US" sz="2497" dirty="0">
                <a:solidFill>
                  <a:schemeClr val="bg1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497" dirty="0">
              <a:solidFill>
                <a:schemeClr val="bg1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1926901" y="4143639"/>
            <a:ext cx="3049680" cy="528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01"/>
              </a:lnSpc>
              <a:buNone/>
            </a:pPr>
            <a:r>
              <a:rPr lang="en-US" sz="2800" b="1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Koordinasi Strategis</a:t>
            </a:r>
            <a:endParaRPr lang="en-US" sz="2800" b="1" dirty="0"/>
          </a:p>
        </p:txBody>
      </p:sp>
      <p:sp>
        <p:nvSpPr>
          <p:cNvPr id="8" name="Text 6"/>
          <p:cNvSpPr/>
          <p:nvPr/>
        </p:nvSpPr>
        <p:spPr>
          <a:xfrm>
            <a:off x="1926901" y="4600840"/>
            <a:ext cx="4228862" cy="20295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64"/>
              </a:lnSpc>
              <a:buNone/>
            </a:pPr>
            <a:r>
              <a:rPr lang="en-US" sz="1665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Penguatan koordinasi strategis antara Kementerian Pertahanan, TNI, POLRI, dan lembaga terkait lainnya dalam merumuskan dan mengimplementasikan kebijakan pertahanan dan keamanan nasional.</a:t>
            </a:r>
            <a:endParaRPr lang="en-US" sz="1665" dirty="0"/>
          </a:p>
        </p:txBody>
      </p:sp>
      <p:sp>
        <p:nvSpPr>
          <p:cNvPr id="9" name="Shape 7"/>
          <p:cNvSpPr/>
          <p:nvPr/>
        </p:nvSpPr>
        <p:spPr>
          <a:xfrm>
            <a:off x="7720484" y="4094901"/>
            <a:ext cx="475655" cy="528638"/>
          </a:xfrm>
          <a:prstGeom prst="roundRect">
            <a:avLst>
              <a:gd name="adj" fmla="val 20003"/>
            </a:avLst>
          </a:prstGeom>
          <a:solidFill>
            <a:srgbClr val="B80000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878003" y="4114842"/>
            <a:ext cx="160496" cy="3964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2"/>
              </a:lnSpc>
              <a:buNone/>
            </a:pPr>
            <a:r>
              <a:rPr lang="en-US" sz="2497" dirty="0">
                <a:solidFill>
                  <a:schemeClr val="bg1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497" dirty="0">
              <a:solidFill>
                <a:schemeClr val="bg1"/>
              </a:solidFill>
            </a:endParaRPr>
          </a:p>
        </p:txBody>
      </p:sp>
      <p:sp>
        <p:nvSpPr>
          <p:cNvPr id="11" name="Text 9"/>
          <p:cNvSpPr/>
          <p:nvPr/>
        </p:nvSpPr>
        <p:spPr>
          <a:xfrm>
            <a:off x="8353658" y="4169089"/>
            <a:ext cx="2642830" cy="528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01"/>
              </a:lnSpc>
              <a:buNone/>
            </a:pPr>
            <a:r>
              <a:rPr lang="en-US" sz="2800" b="1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Pertukaran Informasi</a:t>
            </a:r>
            <a:endParaRPr lang="en-US" sz="2800" b="1" dirty="0"/>
          </a:p>
        </p:txBody>
      </p:sp>
      <p:sp>
        <p:nvSpPr>
          <p:cNvPr id="12" name="Text 10"/>
          <p:cNvSpPr/>
          <p:nvPr/>
        </p:nvSpPr>
        <p:spPr>
          <a:xfrm>
            <a:off x="8353658" y="4626290"/>
            <a:ext cx="4228862" cy="13530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64"/>
              </a:lnSpc>
              <a:buNone/>
            </a:pPr>
            <a:r>
              <a:rPr lang="en-US" sz="1665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Membangun sistem pertukaran informasi intelijen yang efektif dan aman antar lembaga untuk meningkatkan kesiapan menghadapi ancaman.</a:t>
            </a:r>
            <a:endParaRPr lang="en-US" sz="1665" dirty="0"/>
          </a:p>
        </p:txBody>
      </p:sp>
    </p:spTree>
    <p:extLst>
      <p:ext uri="{BB962C8B-B14F-4D97-AF65-F5344CB8AC3E}">
        <p14:creationId xmlns:p14="http://schemas.microsoft.com/office/powerpoint/2010/main" val="1457781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799</Words>
  <Application>Microsoft Office PowerPoint</Application>
  <PresentationFormat>Custom</PresentationFormat>
  <Paragraphs>80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Kanit</vt:lpstr>
      <vt:lpstr>Martel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M.Farid Aqsha Ramadhan</cp:lastModifiedBy>
  <cp:revision>4</cp:revision>
  <dcterms:created xsi:type="dcterms:W3CDTF">2024-05-28T15:19:49Z</dcterms:created>
  <dcterms:modified xsi:type="dcterms:W3CDTF">2024-05-28T17:44:19Z</dcterms:modified>
</cp:coreProperties>
</file>